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80" r:id="rId4"/>
    <p:sldId id="281" r:id="rId5"/>
    <p:sldId id="28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8400" y="107950"/>
            <a:ext cx="746188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035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404" y="126492"/>
            <a:ext cx="1888236" cy="4648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56135" y="0"/>
            <a:ext cx="374903" cy="5044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334" y="3150184"/>
            <a:ext cx="1660525" cy="63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6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8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9.xml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4a6a8d86aabaa90d3c98f5588d57db4"/>
          <p:cNvPicPr>
            <a:picLocks noChangeAspect="1"/>
          </p:cNvPicPr>
          <p:nvPr/>
        </p:nvPicPr>
        <p:blipFill>
          <a:blip r:embed="rId1"/>
          <a:srcRect l="8240" r="2943"/>
          <a:stretch>
            <a:fillRect/>
          </a:stretch>
        </p:blipFill>
        <p:spPr>
          <a:xfrm>
            <a:off x="91440" y="152400"/>
            <a:ext cx="8025765" cy="3079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6550" y="3429000"/>
            <a:ext cx="40640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创新</a:t>
            </a:r>
            <a:r>
              <a:rPr lang="zh-CN" altLang="en-US" sz="1200"/>
              <a:t>点：</a:t>
            </a:r>
            <a:endParaRPr lang="zh-CN" altLang="en-US" sz="1200"/>
          </a:p>
          <a:p>
            <a:r>
              <a:rPr lang="en-US" altLang="zh-CN" sz="1200"/>
              <a:t>1.</a:t>
            </a:r>
            <a:r>
              <a:rPr lang="zh-CN" altLang="en-US" sz="1200"/>
              <a:t>构建补全域，将</a:t>
            </a:r>
            <a:r>
              <a:rPr lang="en-US" altLang="zh-CN" sz="1200"/>
              <a:t>a</a:t>
            </a:r>
            <a:r>
              <a:rPr lang="zh-CN" altLang="en-US" sz="1200"/>
              <a:t>域与</a:t>
            </a:r>
            <a:r>
              <a:rPr lang="en-US" altLang="zh-CN" sz="1200"/>
              <a:t>b</a:t>
            </a:r>
            <a:r>
              <a:rPr lang="zh-CN" altLang="en-US" sz="1200"/>
              <a:t>域中存在可补全情况进行补全，得到三个域。再加入绝对时间与相对时间，学习一个更好的</a:t>
            </a:r>
            <a:r>
              <a:rPr lang="en-US" altLang="zh-CN" sz="1200"/>
              <a:t>item embedding</a:t>
            </a:r>
            <a:r>
              <a:rPr lang="zh-CN" altLang="en-US" sz="1200"/>
              <a:t>表示。</a:t>
            </a:r>
            <a:endParaRPr lang="zh-CN" altLang="en-US" sz="1200"/>
          </a:p>
          <a:p>
            <a:r>
              <a:rPr lang="en-US" altLang="zh-CN" sz="1200"/>
              <a:t>2.</a:t>
            </a:r>
            <a:r>
              <a:rPr lang="zh-CN" altLang="en-US" sz="1200"/>
              <a:t>扩散的输入：通过对两个缺失域进行平均池化得到用户偏好。前向过程进行加噪，反向过程引入一个</a:t>
            </a:r>
            <a:r>
              <a:rPr lang="en-US" altLang="zh-CN" sz="1200"/>
              <a:t>b</a:t>
            </a:r>
            <a:r>
              <a:rPr lang="zh-CN" altLang="en-US" sz="1200"/>
              <a:t>时间条件，用</a:t>
            </a:r>
            <a:r>
              <a:rPr lang="en-US" altLang="zh-CN" sz="1200"/>
              <a:t>b</a:t>
            </a:r>
            <a:r>
              <a:rPr lang="zh-CN" altLang="en-US" sz="1200"/>
              <a:t>域交互的时间戳得到一个</a:t>
            </a:r>
            <a:r>
              <a:rPr lang="en-US" altLang="zh-CN" sz="1200"/>
              <a:t>embedding</a:t>
            </a:r>
            <a:r>
              <a:rPr lang="zh-CN" altLang="en-US" sz="1200"/>
              <a:t>，去引导</a:t>
            </a:r>
            <a:r>
              <a:rPr lang="en-US" altLang="zh-CN" sz="1200"/>
              <a:t>a</a:t>
            </a:r>
            <a:r>
              <a:rPr lang="zh-CN" altLang="en-US" sz="1200"/>
              <a:t>域扩散得到最后去噪以后的</a:t>
            </a:r>
            <a:r>
              <a:rPr lang="en-US" altLang="zh-CN" sz="1200"/>
              <a:t>user embedding</a:t>
            </a:r>
            <a:r>
              <a:rPr lang="zh-CN" altLang="en-US" sz="1200"/>
              <a:t>再与</a:t>
            </a:r>
            <a:r>
              <a:rPr lang="en-US" altLang="zh-CN" sz="1200"/>
              <a:t>a</a:t>
            </a:r>
            <a:r>
              <a:rPr lang="zh-CN" altLang="en-US" sz="1200"/>
              <a:t>域所有</a:t>
            </a:r>
            <a:r>
              <a:rPr lang="en-US" altLang="zh-CN" sz="1200"/>
              <a:t>item</a:t>
            </a:r>
            <a:r>
              <a:rPr lang="zh-CN" altLang="en-US" sz="1200"/>
              <a:t>进行点积，来得到可能在这个时间的</a:t>
            </a:r>
            <a:r>
              <a:rPr lang="en-US" altLang="zh-CN" sz="1200"/>
              <a:t>item</a:t>
            </a:r>
            <a:r>
              <a:rPr lang="zh-CN" altLang="en-US" sz="1200"/>
              <a:t>，然后选</a:t>
            </a:r>
            <a:r>
              <a:rPr lang="en-US" altLang="zh-CN" sz="1200"/>
              <a:t>top1</a:t>
            </a:r>
            <a:r>
              <a:rPr lang="zh-CN" altLang="en-US" sz="1200"/>
              <a:t>补全。</a:t>
            </a:r>
            <a:endParaRPr lang="zh-CN" altLang="en-US" sz="1200"/>
          </a:p>
          <a:p>
            <a:r>
              <a:rPr lang="en-US" altLang="zh-CN" sz="1200"/>
              <a:t>3.</a:t>
            </a:r>
            <a:r>
              <a:rPr lang="zh-CN" altLang="en-US" sz="1200"/>
              <a:t>补全</a:t>
            </a:r>
            <a:r>
              <a:rPr lang="en-US" altLang="zh-CN" sz="1200"/>
              <a:t>a</a:t>
            </a:r>
            <a:r>
              <a:rPr lang="zh-CN" altLang="en-US" sz="1200"/>
              <a:t>域以后，计算一个平均池化与之前的</a:t>
            </a:r>
            <a:r>
              <a:rPr lang="en-US" altLang="zh-CN" sz="1200"/>
              <a:t>user</a:t>
            </a:r>
            <a:r>
              <a:rPr lang="zh-CN" altLang="en-US" sz="1200"/>
              <a:t>偏好进行对比学习。</a:t>
            </a:r>
            <a:r>
              <a:rPr lang="en-US" altLang="zh-CN" sz="1200"/>
              <a:t>b</a:t>
            </a:r>
            <a:r>
              <a:rPr lang="zh-CN" altLang="en-US" sz="1200"/>
              <a:t>域一样进行。</a:t>
            </a:r>
            <a:endParaRPr lang="zh-CN" altLang="en-US" sz="1200"/>
          </a:p>
          <a:p>
            <a:r>
              <a:rPr lang="en-US" altLang="zh-CN" sz="1200"/>
              <a:t>4.</a:t>
            </a:r>
            <a:r>
              <a:rPr lang="zh-CN" altLang="en-US" sz="1200"/>
              <a:t>预测</a:t>
            </a:r>
            <a:r>
              <a:rPr lang="en-US" altLang="zh-CN" sz="1200"/>
              <a:t>a</a:t>
            </a:r>
            <a:r>
              <a:rPr lang="zh-CN" altLang="en-US" sz="1200"/>
              <a:t>域的下一个时，根据时间</a:t>
            </a:r>
            <a:r>
              <a:rPr lang="en-US" altLang="zh-CN" sz="1200"/>
              <a:t>t</a:t>
            </a:r>
            <a:r>
              <a:rPr lang="zh-CN" altLang="en-US" sz="1200"/>
              <a:t>计算三个窗口，来评估交互密度，来评估</a:t>
            </a:r>
            <a:r>
              <a:rPr lang="en-US" altLang="zh-CN" sz="1200"/>
              <a:t>a</a:t>
            </a:r>
            <a:r>
              <a:rPr lang="zh-CN" altLang="en-US" sz="1200"/>
              <a:t>域可信度权重，然后构造预测下一个</a:t>
            </a:r>
            <a:r>
              <a:rPr lang="en-US" altLang="zh-CN" sz="1200"/>
              <a:t>item</a:t>
            </a:r>
            <a:endParaRPr lang="en-US" altLang="zh-CN" sz="1200"/>
          </a:p>
        </p:txBody>
      </p:sp>
      <p:pic>
        <p:nvPicPr>
          <p:cNvPr id="7" name="图片 6" descr="3d8e0b0d633e66cdcd706cf24238dd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390" y="361315"/>
            <a:ext cx="3394075" cy="704215"/>
          </a:xfrm>
          <a:prstGeom prst="rect">
            <a:avLst/>
          </a:prstGeom>
        </p:spPr>
      </p:pic>
      <p:pic>
        <p:nvPicPr>
          <p:cNvPr id="8" name="图片 7" descr="c2f1e64971a17efccd299e0139ec58c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25" y="1413510"/>
            <a:ext cx="3559175" cy="376555"/>
          </a:xfrm>
          <a:prstGeom prst="rect">
            <a:avLst/>
          </a:prstGeom>
        </p:spPr>
      </p:pic>
      <p:pic>
        <p:nvPicPr>
          <p:cNvPr id="9" name="图片 8" descr="3b7cf02ba64ffa84f54dab482dfb40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580" y="3429000"/>
            <a:ext cx="4749800" cy="350520"/>
          </a:xfrm>
          <a:prstGeom prst="rect">
            <a:avLst/>
          </a:prstGeom>
        </p:spPr>
      </p:pic>
      <p:pic>
        <p:nvPicPr>
          <p:cNvPr id="10" name="图片 9" descr="42cd99623e8e23c92bb7528ef08234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310" y="1864360"/>
            <a:ext cx="3488690" cy="592455"/>
          </a:xfrm>
          <a:prstGeom prst="rect">
            <a:avLst/>
          </a:prstGeom>
        </p:spPr>
      </p:pic>
      <p:pic>
        <p:nvPicPr>
          <p:cNvPr id="11" name="图片 10" descr="db2a9a6bc88d804eb9276ea94d6652e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605" y="4123690"/>
            <a:ext cx="3333750" cy="714375"/>
          </a:xfrm>
          <a:prstGeom prst="rect">
            <a:avLst/>
          </a:prstGeom>
        </p:spPr>
      </p:pic>
      <p:pic>
        <p:nvPicPr>
          <p:cNvPr id="12" name="图片 11" descr="a6f476d472cd10c2bae8783cdf748db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425" y="4918075"/>
            <a:ext cx="2657475" cy="619125"/>
          </a:xfrm>
          <a:prstGeom prst="rect">
            <a:avLst/>
          </a:prstGeom>
        </p:spPr>
      </p:pic>
      <p:pic>
        <p:nvPicPr>
          <p:cNvPr id="13" name="图片 12" descr="ceeecc58f45711185e8c7d14edb2a9c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960" y="5537200"/>
            <a:ext cx="3218815" cy="8883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1315" y="6501765"/>
            <a:ext cx="112306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2026_WWW_TA-CDSR_A Time aware Framework for Cross Domain Sequential Recommendation </a:t>
            </a:r>
            <a:endParaRPr lang="en-US" altLang="zh-CN" sz="1600"/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" y="1143000"/>
            <a:ext cx="11788140" cy="444703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93339" y="6268720"/>
            <a:ext cx="656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2023_Conditional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Denoising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Sequential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2110" y="5659120"/>
            <a:ext cx="770509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Code:https://github.com/liuqidong07/DiffuASR https://gitee.com/mindspore/models/tree/master/research/recommend/DiffuASR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81089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2023_CIKM_Diffusion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Augmentation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Sequential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6611" y="1112519"/>
            <a:ext cx="10020300" cy="4632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600" y="1141475"/>
            <a:ext cx="7082028" cy="456742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31540" y="6116320"/>
            <a:ext cx="4062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2023_ACM_Diffusion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Recommender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Model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5739" y="5857239"/>
            <a:ext cx="68878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8235">
              <a:lnSpc>
                <a:spcPct val="139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Code:https://github.com/WHUIR/DiffuRec 2023_ACM_DiffuRec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Model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Sequential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0400" y="1171955"/>
            <a:ext cx="5826252" cy="48066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400" y="1053083"/>
            <a:ext cx="9075420" cy="49971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124835" y="5994400"/>
            <a:ext cx="5170170" cy="7264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70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Code:https://github.com/Yifang-Qin/Diff-POI.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2023_ACM_A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model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POI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6539" y="6188709"/>
            <a:ext cx="9507220" cy="6083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74053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Code:https://github.com/PeiJieSun/diffnet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2021_IEEE_DiffNet++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spc="-4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Influence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and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Interest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Network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Social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212" y="1048511"/>
            <a:ext cx="11515344" cy="5035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11" y="1158239"/>
            <a:ext cx="12102084" cy="411175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83540" y="5659120"/>
            <a:ext cx="11356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2020_ASONAM_User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Preference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Translation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Model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System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Item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Influence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Embedding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9939" y="5952489"/>
            <a:ext cx="7058659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900" marR="5080" indent="-1219200">
              <a:lnSpc>
                <a:spcPct val="149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2019_SIGIR_A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Influence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Model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Social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 </a:t>
            </a:r>
            <a:r>
              <a:rPr sz="1800" dirty="0">
                <a:latin typeface="Calibri" panose="020F0502020204030204"/>
                <a:cs typeface="Calibri" panose="020F0502020204030204"/>
              </a:rPr>
              <a:t>code:</a:t>
            </a:r>
            <a:r>
              <a:rPr sz="1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https://github.com/PeiJieSun/diffnet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1682088"/>
            <a:ext cx="11036808" cy="4098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Code:A</a:t>
            </a:r>
            <a:r>
              <a:rPr sz="2400" spc="-1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Diffusion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Model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Sequential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Recommendation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0" y="591312"/>
            <a:ext cx="12122150" cy="6251575"/>
            <a:chOff x="0" y="591312"/>
            <a:chExt cx="12122150" cy="62515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1312"/>
              <a:ext cx="3307079" cy="7162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5959" y="609600"/>
              <a:ext cx="6345936" cy="6233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371600"/>
              <a:ext cx="5029200" cy="13106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64540" y="4211320"/>
            <a:ext cx="148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step_sample.py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Code:A</a:t>
            </a:r>
            <a:r>
              <a:rPr sz="2400" spc="-1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Diffusion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Model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Sequential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Recommendation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76200" y="603504"/>
            <a:ext cx="11948160" cy="6122035"/>
            <a:chOff x="76200" y="603504"/>
            <a:chExt cx="11948160" cy="61220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609600"/>
              <a:ext cx="6733032" cy="6115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6080" y="603504"/>
              <a:ext cx="5288280" cy="24003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070340" y="5607684"/>
            <a:ext cx="148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step_sample.py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600"/>
            <a:ext cx="6865620" cy="37553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715" y="567182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创新点：</a:t>
            </a:r>
            <a:endParaRPr lang="zh-CN" altLang="en-US" sz="1600"/>
          </a:p>
          <a:p>
            <a:r>
              <a:rPr lang="en-US" altLang="zh-CN" sz="1600"/>
              <a:t>1.</a:t>
            </a:r>
            <a:r>
              <a:rPr lang="zh-CN" altLang="en-US" sz="1600"/>
              <a:t>传统的图对比学习随机剪枝，转化成了利用扩散模型得到图对比学习所需要的</a:t>
            </a:r>
            <a:r>
              <a:rPr lang="zh-CN" altLang="en-US" sz="1600"/>
              <a:t>数据。</a:t>
            </a:r>
            <a:endParaRPr lang="zh-CN" altLang="en-US" sz="1600"/>
          </a:p>
        </p:txBody>
      </p:sp>
      <p:pic>
        <p:nvPicPr>
          <p:cNvPr id="7" name="图片 6" descr="600b7c5aaa1b709623ff88d2158ae3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530" y="101600"/>
            <a:ext cx="5324475" cy="571500"/>
          </a:xfrm>
          <a:prstGeom prst="rect">
            <a:avLst/>
          </a:prstGeom>
        </p:spPr>
      </p:pic>
      <p:pic>
        <p:nvPicPr>
          <p:cNvPr id="8" name="图片 7" descr="d3dc9715a9df0cc3190766b73ce1dc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580" y="673100"/>
            <a:ext cx="3541395" cy="925830"/>
          </a:xfrm>
          <a:prstGeom prst="rect">
            <a:avLst/>
          </a:prstGeom>
        </p:spPr>
      </p:pic>
      <p:pic>
        <p:nvPicPr>
          <p:cNvPr id="9" name="图片 8" descr="97f39dd7eb1ae651fe8b45bf974dc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25" y="1657350"/>
            <a:ext cx="3419475" cy="476250"/>
          </a:xfrm>
          <a:prstGeom prst="rect">
            <a:avLst/>
          </a:prstGeom>
        </p:spPr>
      </p:pic>
      <p:pic>
        <p:nvPicPr>
          <p:cNvPr id="10" name="图片 9" descr="9c46b6f26905faa3bddf187b58bba5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35" y="2040890"/>
            <a:ext cx="2619375" cy="666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2715" y="3856990"/>
            <a:ext cx="6096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ym typeface="+mn-ea"/>
              </a:rPr>
              <a:t>动机：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传统图对比学习通常通过节点/边随机 </a:t>
            </a:r>
            <a:r>
              <a:rPr lang="en-US" altLang="zh-CN" sz="1600">
                <a:sym typeface="+mn-ea"/>
              </a:rPr>
              <a:t>dropout </a:t>
            </a:r>
            <a:r>
              <a:rPr lang="zh-CN" altLang="en-US" sz="1600">
                <a:sym typeface="+mn-ea"/>
              </a:rPr>
              <a:t>等人工增强构造两个视图，再做对比学习；而这篇作者发现，在推荐场景的浅扩散过程中，不同加噪时间步的表示本身仍然保留用户偏好的语义信息，因此扩散过程天然就能产生语义相关的视图；于是他把最强噪声状态 </a:t>
            </a:r>
            <a:r>
              <a:rPr lang="en-US" altLang="zh-CN" sz="1600">
                <a:sym typeface="+mn-ea"/>
              </a:rPr>
              <a:t>xT</a:t>
            </a:r>
            <a:r>
              <a:rPr lang="zh-CN" altLang="en-US" sz="1600">
                <a:sym typeface="+mn-ea"/>
              </a:rPr>
              <a:t>当作一个视图，把去噪输出 </a:t>
            </a:r>
            <a:r>
              <a:rPr lang="en-US" altLang="zh-CN" sz="1600">
                <a:sym typeface="+mn-ea"/>
              </a:rPr>
              <a:t>x^0</a:t>
            </a:r>
            <a:r>
              <a:rPr lang="zh-CN" altLang="en-US" sz="1600">
                <a:sym typeface="+mn-ea"/>
              </a:rPr>
              <a:t>当作另一个视图，用它们来做对比学习，从而学习更稳定的用户表示。</a:t>
            </a:r>
            <a:endParaRPr lang="zh-CN" altLang="en-US" sz="16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1315" y="6501765"/>
            <a:ext cx="112306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2026_WWW_CCL-Diff_Representation-Consistent Diffusion with Intrinsic Contrastive Learning for Recommender Systems</a:t>
            </a:r>
            <a:endParaRPr lang="en-US" altLang="zh-CN" sz="1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835" y="2720975"/>
            <a:ext cx="3492500" cy="37807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Code:A</a:t>
            </a:r>
            <a:r>
              <a:rPr sz="2400" b="1" spc="-14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Diffusion</a:t>
            </a:r>
            <a:r>
              <a:rPr sz="2400" b="1" spc="-7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b="1" spc="-8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Sequential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6545580" cy="56540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98740" y="2687320"/>
            <a:ext cx="148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step_sample.py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Code:A</a:t>
            </a:r>
            <a:r>
              <a:rPr sz="2400" b="1" spc="-14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Diffusion</a:t>
            </a:r>
            <a:r>
              <a:rPr sz="2400" b="1" spc="-7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b="1" spc="-8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Sequential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838200"/>
            <a:ext cx="8442960" cy="48234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269094" y="3144520"/>
            <a:ext cx="148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step_sample.py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Code:A</a:t>
            </a:r>
            <a:r>
              <a:rPr sz="2400" b="1" spc="-14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Diffusion</a:t>
            </a:r>
            <a:r>
              <a:rPr sz="2400" b="1" spc="-7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b="1" spc="-8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Sequential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91312"/>
            <a:ext cx="7421880" cy="3916679"/>
            <a:chOff x="0" y="591312"/>
            <a:chExt cx="7421880" cy="391667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1312"/>
              <a:ext cx="7421880" cy="1226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18131"/>
              <a:ext cx="6515100" cy="26898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204325" y="3025775"/>
            <a:ext cx="1022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diffurec.py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Code:A</a:t>
            </a:r>
            <a:r>
              <a:rPr sz="2400" spc="-1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Diffusion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Model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Sequential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Recommendation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1123"/>
            <a:ext cx="11128248" cy="61691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521315" y="3538854"/>
            <a:ext cx="1006475" cy="2889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155"/>
              </a:lnSpc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diffurec.py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Code:A</a:t>
            </a:r>
            <a:r>
              <a:rPr sz="2400" spc="-1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Diffusion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Model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Sequential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Recommendation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609600"/>
            <a:ext cx="10549128" cy="597712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521315" y="3538854"/>
            <a:ext cx="1006475" cy="2889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155"/>
              </a:lnSpc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diffurec.py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309" y="99475"/>
            <a:ext cx="6454140" cy="3924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ts val="770"/>
              </a:lnSpc>
              <a:spcBef>
                <a:spcPts val="7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210"/>
              </a:lnSpc>
              <a:tabLst>
                <a:tab pos="1802130" algn="l"/>
              </a:tabLst>
            </a:pPr>
            <a:r>
              <a:rPr sz="1800" baseline="-7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112" baseline="-7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-15" baseline="-7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800" baseline="-7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Code:A</a:t>
            </a:r>
            <a:r>
              <a:rPr sz="2400" b="1" spc="-14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Diffusion</a:t>
            </a:r>
            <a:r>
              <a:rPr sz="2400" b="1" spc="-5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2400" b="1" spc="-3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b="1" spc="-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Sequen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89775" y="107950"/>
            <a:ext cx="2810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tial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Recommendation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126492"/>
            <a:ext cx="6804659" cy="65806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44715" y="3386454"/>
            <a:ext cx="1006475" cy="2889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155"/>
              </a:lnSpc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diffurec.py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3940" y="4211320"/>
            <a:ext cx="3417570" cy="125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详细代码：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https://github.com/WHUIR/DiffuRec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995"/>
              </a:spcBef>
            </a:pPr>
            <a:endParaRPr sz="1800">
              <a:latin typeface="Calibri" panose="020F0502020204030204"/>
              <a:cs typeface="Calibri" panose="020F0502020204030204"/>
            </a:endParaRP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文件：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diffurec.py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8400" y="107950"/>
            <a:ext cx="7461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Code:A</a:t>
            </a:r>
            <a:r>
              <a:rPr sz="2400" spc="-1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Diffusion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Model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Sequential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Recommendation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1272539"/>
            <a:ext cx="10599420" cy="16230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3017520"/>
            <a:ext cx="6934200" cy="3680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10454" y="80327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宋体" panose="02010600030101010101" pitchFamily="2" charset="-122"/>
                <a:cs typeface="宋体" panose="02010600030101010101" pitchFamily="2" charset="-122"/>
              </a:rPr>
              <a:t>示例代码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3175" y="3754120"/>
            <a:ext cx="4375785" cy="259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265" marR="1504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输入：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[batch_size,seq_len,hiddensize]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输出：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[batch_size,hiddensize]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输入为初始的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item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的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Embedding([batch_size,seq_len,hiddensize])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及标签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embedding([batch_size,hiddensize])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输入标签是想加入与标签类似的正态分布噪音，在训练时候加入，在测试时使用随机生成的噪音。最终模型的输出可直接用来预测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推荐序列。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56403" y="3014472"/>
            <a:ext cx="2331720" cy="1152525"/>
            <a:chOff x="4756403" y="3014472"/>
            <a:chExt cx="2331720" cy="11525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0263" y="3700272"/>
              <a:ext cx="1589112" cy="1689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6403" y="3014472"/>
              <a:ext cx="2331720" cy="115214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Thanks</a:t>
            </a: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7810" y="2785110"/>
            <a:ext cx="4064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动机：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单个域进行知识图谱补全，效果不佳；</a:t>
            </a:r>
            <a:endParaRPr lang="zh-CN" altLang="en-US" sz="1400"/>
          </a:p>
          <a:p>
            <a:r>
              <a:rPr lang="zh-CN" altLang="en-US" sz="1400"/>
              <a:t>使用其他域进行辅助补全，需考虑域之间的空间与语义本身不一致的问题。作者使用扩散模型得到一个更完整、通用的表示。</a:t>
            </a:r>
            <a:endParaRPr lang="zh-CN" altLang="en-US" sz="1400"/>
          </a:p>
          <a:p>
            <a:r>
              <a:rPr lang="zh-CN" altLang="en-US" sz="1400"/>
              <a:t>创新点：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当某个域信息过强时，</a:t>
            </a:r>
            <a:r>
              <a:rPr lang="en-US" altLang="zh-CN" sz="1400"/>
              <a:t>MLP </a:t>
            </a:r>
            <a:r>
              <a:rPr lang="zh-CN" altLang="en-US" sz="1400"/>
              <a:t>训练容易只依赖这个域，导致其他域学得很差，推理时弱域表现不稳定，所以引入单域约束，让每个域都能独立学习目标表示，从而保证融合表示均衡且泛化可靠。</a:t>
            </a:r>
            <a:endParaRPr lang="zh-CN" altLang="en-US" sz="1400"/>
          </a:p>
        </p:txBody>
      </p:sp>
      <p:pic>
        <p:nvPicPr>
          <p:cNvPr id="4" name="图片 3" descr="67c0479abe37d0c3ed03a77fce44ec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" y="304165"/>
            <a:ext cx="8182610" cy="23266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910" y="6397625"/>
            <a:ext cx="113468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2026_WWW_DMKGC_Conditional Diffusion Guided Knowledge Transfer for Multi-Domain Knowledge Graph Completion</a:t>
            </a:r>
            <a:endParaRPr lang="en-US" altLang="zh-CN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15" y="1292225"/>
            <a:ext cx="3648075" cy="811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395" y="2283460"/>
            <a:ext cx="196215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2853690"/>
            <a:ext cx="3143250" cy="495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515" y="3528695"/>
            <a:ext cx="3823335" cy="543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265" y="459740"/>
            <a:ext cx="3172460" cy="652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105" y="4591050"/>
            <a:ext cx="5506085" cy="4146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9245" y="3081655"/>
            <a:ext cx="406400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动机：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以前的方法大多在提升“看视频”的能力，但 </a:t>
            </a:r>
            <a:r>
              <a:rPr lang="en-US" altLang="zh-CN" sz="1400"/>
              <a:t>captioning </a:t>
            </a:r>
            <a:r>
              <a:rPr lang="zh-CN" altLang="en-US" sz="1400"/>
              <a:t>还需要提升“把看到的内容准确说出来”的能力。这个“看到”和“说出来”之间的语义映射没有建好，就会导致模型对多模态信息理解不完整，最终生成的字幕不够准确。</a:t>
            </a:r>
            <a:endParaRPr lang="zh-CN" altLang="en-US" sz="1400"/>
          </a:p>
          <a:p>
            <a:r>
              <a:rPr lang="zh-CN" altLang="en-US" sz="1400"/>
              <a:t>创新点：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在多模态对齐时，引入一个</a:t>
            </a:r>
            <a:r>
              <a:rPr lang="en-US" altLang="zh-CN" sz="1400"/>
              <a:t>anchor</a:t>
            </a:r>
            <a:r>
              <a:rPr lang="zh-CN" altLang="en-US" sz="1400"/>
              <a:t>节点，来间接对于两个模态。将两个模态对齐于一个语义空间，然后每个边都有权重。（类似于</a:t>
            </a:r>
            <a:r>
              <a:rPr lang="en-US" altLang="zh-CN" sz="1400"/>
              <a:t>codebook</a:t>
            </a:r>
            <a:r>
              <a:rPr lang="zh-CN" altLang="en-US" sz="1400"/>
              <a:t>）</a:t>
            </a:r>
            <a:endParaRPr lang="zh-CN" altLang="en-US" sz="1400"/>
          </a:p>
          <a:p>
            <a:r>
              <a:rPr lang="en-US" altLang="zh-CN" sz="1400"/>
              <a:t>2.</a:t>
            </a:r>
            <a:r>
              <a:rPr lang="zh-CN" altLang="en-US" sz="1400"/>
              <a:t>扩散模型去预测缺失的</a:t>
            </a:r>
            <a:r>
              <a:rPr lang="en-US" altLang="zh-CN" sz="1400"/>
              <a:t>text</a:t>
            </a:r>
            <a:r>
              <a:rPr lang="zh-CN" altLang="en-US" sz="1400"/>
              <a:t>与</a:t>
            </a:r>
            <a:r>
              <a:rPr lang="en-US" altLang="zh-CN" sz="1400"/>
              <a:t>text-anchor</a:t>
            </a:r>
            <a:r>
              <a:rPr lang="zh-CN" altLang="en-US" sz="1400"/>
              <a:t>权重。</a:t>
            </a:r>
            <a:endParaRPr lang="zh-CN" altLang="en-US" sz="1400"/>
          </a:p>
        </p:txBody>
      </p:sp>
      <p:pic>
        <p:nvPicPr>
          <p:cNvPr id="2" name="图片 1" descr="d012f2ea806706bc1d4b98b566b793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940" y="153035"/>
            <a:ext cx="8429625" cy="2928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33195" y="6413500"/>
            <a:ext cx="99409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2026_WWW_MGCDV</a:t>
            </a:r>
            <a:r>
              <a:rPr lang="en-US" altLang="zh-CN"/>
              <a:t>c_Multimodal Graph Conditioned Diffusion Model for Video Captioning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290" y="153035"/>
            <a:ext cx="2764790" cy="1592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05" y="1955165"/>
            <a:ext cx="2305050" cy="733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11813"/>
          <a:stretch>
            <a:fillRect/>
          </a:stretch>
        </p:blipFill>
        <p:spPr>
          <a:xfrm>
            <a:off x="9521825" y="2950210"/>
            <a:ext cx="2009775" cy="478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825" y="3690620"/>
            <a:ext cx="1914525" cy="46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05" y="2015490"/>
            <a:ext cx="2305050" cy="733425"/>
          </a:xfrm>
          <a:prstGeom prst="rect">
            <a:avLst/>
          </a:prstGeom>
        </p:spPr>
      </p:pic>
      <p:pic>
        <p:nvPicPr>
          <p:cNvPr id="10" name="图片 9" descr="63f8529b4cbc5106f5a66c43374a44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130" y="3100070"/>
            <a:ext cx="3429000" cy="609600"/>
          </a:xfrm>
          <a:prstGeom prst="rect">
            <a:avLst/>
          </a:prstGeom>
        </p:spPr>
      </p:pic>
      <p:pic>
        <p:nvPicPr>
          <p:cNvPr id="11" name="图片 10" descr="89407879351edc0c931bf2d81eef51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150" y="3709670"/>
            <a:ext cx="2343150" cy="523875"/>
          </a:xfrm>
          <a:prstGeom prst="rect">
            <a:avLst/>
          </a:prstGeom>
        </p:spPr>
      </p:pic>
      <p:pic>
        <p:nvPicPr>
          <p:cNvPr id="12" name="图片 11" descr="b71478a96d75d135bf54e7798a9c9ae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6230" y="4568825"/>
            <a:ext cx="3607435" cy="471805"/>
          </a:xfrm>
          <a:prstGeom prst="rect">
            <a:avLst/>
          </a:prstGeom>
        </p:spPr>
      </p:pic>
      <p:pic>
        <p:nvPicPr>
          <p:cNvPr id="13" name="图片 12" descr="c99629dcff215ae589d6b7a2843d91d1"/>
          <p:cNvPicPr>
            <a:picLocks noChangeAspect="1"/>
          </p:cNvPicPr>
          <p:nvPr/>
        </p:nvPicPr>
        <p:blipFill>
          <a:blip r:embed="rId9"/>
          <a:srcRect t="12444"/>
          <a:stretch>
            <a:fillRect/>
          </a:stretch>
        </p:blipFill>
        <p:spPr>
          <a:xfrm>
            <a:off x="5899150" y="5272405"/>
            <a:ext cx="2265680" cy="6184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6925" y="5775959"/>
            <a:ext cx="1037590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3208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Code:https://github.com/mindspore-lab/models/tree/master/research/huawei-noah/Diff-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MSR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https://github.com/Applied-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Machine-Learning-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Lab/Diff-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MSR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2024_WSDM_Diff-</a:t>
            </a:r>
            <a:r>
              <a:rPr sz="1800" dirty="0">
                <a:latin typeface="Calibri" panose="020F0502020204030204"/>
                <a:cs typeface="Calibri" panose="020F0502020204030204"/>
              </a:rPr>
              <a:t>MSR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Model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Enhanced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Paradigm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Cold-</a:t>
            </a:r>
            <a:r>
              <a:rPr sz="1800" dirty="0">
                <a:latin typeface="Calibri" panose="020F0502020204030204"/>
                <a:cs typeface="Calibri" panose="020F0502020204030204"/>
              </a:rPr>
              <a:t>Start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Multi-</a:t>
            </a:r>
            <a:r>
              <a:rPr sz="1800" dirty="0">
                <a:latin typeface="Calibri" panose="020F0502020204030204"/>
                <a:cs typeface="Calibri" panose="020F0502020204030204"/>
              </a:rPr>
              <a:t>Scenario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0800" y="1078991"/>
            <a:ext cx="6088380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3739" y="6022339"/>
            <a:ext cx="736473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4035">
              <a:lnSpc>
                <a:spcPct val="134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Code:https://github.com/HKUDS/DiffKG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2024_WSDM_DiffKG</a:t>
            </a:r>
            <a:r>
              <a:rPr sz="1800" spc="-2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Knowledge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Graph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Model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600" y="1094232"/>
            <a:ext cx="615695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7139" y="6136639"/>
            <a:ext cx="6394450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0">
              <a:lnSpc>
                <a:spcPct val="116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Code:https://github.com/hulkima/PDRec 2024_AAAI_Plug-</a:t>
            </a:r>
            <a:r>
              <a:rPr sz="1800" dirty="0">
                <a:latin typeface="Calibri" panose="020F0502020204030204"/>
                <a:cs typeface="Calibri" panose="020F0502020204030204"/>
              </a:rPr>
              <a:t>in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Model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for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Sequential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" y="609600"/>
            <a:ext cx="943356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042" y="1735094"/>
            <a:ext cx="11006877" cy="375906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821939" y="6192520"/>
            <a:ext cx="5605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2023_o_Sequential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Recommendation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with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Diffusion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Models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60131"/>
            <a:ext cx="11378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  <a:tabLst>
                <a:tab pos="10318115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6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157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025" spc="16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25" spc="412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25" spc="-75" baseline="8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2025" baseline="8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40"/>
              </a:lnSpc>
              <a:tabLst>
                <a:tab pos="9949180" algn="l"/>
              </a:tabLst>
            </a:pP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725" spc="-104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725" spc="-1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1725" baseline="-19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ts val="1170"/>
              </a:lnSpc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9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26492"/>
              <a:ext cx="1888236" cy="464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2043" y="0"/>
              <a:ext cx="339851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86084" y="325"/>
            <a:ext cx="1433830" cy="5651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000" spc="-4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Technique</a:t>
            </a:r>
            <a:r>
              <a:rPr sz="1000" spc="-9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" y="9563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3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</a:t>
            </a: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7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100" y="562355"/>
            <a:ext cx="1443990" cy="701040"/>
            <a:chOff x="5372100" y="562355"/>
            <a:chExt cx="1443990" cy="7010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744" y="979931"/>
              <a:ext cx="1046340" cy="103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562355"/>
              <a:ext cx="1443990" cy="7010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5553" y="643763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520" y="6085839"/>
            <a:ext cx="11205845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87320">
              <a:lnSpc>
                <a:spcPct val="100000"/>
              </a:lnSpc>
              <a:spcBef>
                <a:spcPts val="34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Code:https://github.com/YangZhengyi98/DreamRec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2023_NeurIPS_generate-what-you-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prefer-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reshaping-sequential-recommendation-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via-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guided-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diffusion-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Paper-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Conference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0800" y="1143000"/>
            <a:ext cx="5844540" cy="488746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7633</Words>
  <Application>WPS 演示</Application>
  <PresentationFormat>On-screen Show (4:3)</PresentationFormat>
  <Paragraphs>340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Code:A Diffusion Model for Sequential Recommendation</vt:lpstr>
      <vt:lpstr>Code:A Diffusion Model for Sequential Recommendation</vt:lpstr>
      <vt:lpstr>PowerPoint 演示文稿</vt:lpstr>
      <vt:lpstr>PowerPoint 演示文稿</vt:lpstr>
      <vt:lpstr>PowerPoint 演示文稿</vt:lpstr>
      <vt:lpstr>Code:A Diffusion Model for Sequential Recommendation</vt:lpstr>
      <vt:lpstr>Code:A Diffusion Model for Sequential Recommendation</vt:lpstr>
      <vt:lpstr>tial Recommendation</vt:lpstr>
      <vt:lpstr>Code:A Diffusion Model for Sequential Recommendation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陌</cp:lastModifiedBy>
  <cp:revision>2</cp:revision>
  <dcterms:created xsi:type="dcterms:W3CDTF">2026-05-14T10:22:33Z</dcterms:created>
  <dcterms:modified xsi:type="dcterms:W3CDTF">2026-05-14T10:22:38Z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2024-04-03T08:00:00Z</vt:filetime>
  </property>
  <property fmtid="{D5CDD505-2E9C-101B-9397-08002B2CF9AE}" pid="3" name="Creator">
    <vt:lpwstr>WPS 演示</vt:lpwstr>
  </property>
  <property fmtid="{D5CDD505-2E9C-101B-9397-08002B2CF9AE}" pid="4" name="LastSaved">
    <vt:filetime>2026-05-14T08:00:00Z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SourceModified">
    <vt:lpwstr>D:20240403163536+08'35'</vt:lpwstr>
  </property>
  <property fmtid="{D5CDD505-2E9C-101B-9397-08002B2CF9AE}" pid="7" name="KSOProductBuildVer">
    <vt:lpwstr>2052-12.1.0.26375</vt:lpwstr>
  </property>
  <property fmtid="{D5CDD505-2E9C-101B-9397-08002B2CF9AE}" pid="8" name="ICV">
    <vt:lpwstr>769FEE7F755442FEA709BD12090376B5_13</vt:lpwstr>
  </property>
</Properties>
</file>